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90"/>
  </p:notesMasterIdLst>
  <p:sldIdLst>
    <p:sldId id="34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4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3F8F52-9C1A-44F6-95B2-BC10365D8A80}">
          <p14:sldIdLst>
            <p14:sldId id="344"/>
          </p14:sldIdLst>
        </p14:section>
        <p14:section name="프로젝트 개요/설명" id="{937A12A8-5EF3-4C8D-A4AA-8C418B62FB73}">
          <p14:sldIdLst>
            <p14:sldId id="257"/>
            <p14:sldId id="258"/>
            <p14:sldId id="259"/>
          </p14:sldIdLst>
        </p14:section>
        <p14:section name="프로젝트 팀 구성 및 역할" id="{009BB927-048F-4BAE-9AAB-DF27382025BB}">
          <p14:sldIdLst>
            <p14:sldId id="260"/>
          </p14:sldIdLst>
        </p14:section>
        <p14:section name="프로젝트 수행 절차 및 방법" id="{F27FE2D4-985E-4D28-A350-B911F9D82AB1}">
          <p14:sldIdLst>
            <p14:sldId id="261"/>
            <p14:sldId id="262"/>
            <p14:sldId id="263"/>
            <p14:sldId id="264"/>
          </p14:sldIdLst>
        </p14:section>
        <p14:section name="프로젝트 수행 경과(WEB-FRONT)" id="{6D8D9D35-82E9-4C23-BB13-812A04904057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34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프로젝트 수행 경과(Backoffic" id="{415F65F9-C738-40B3-AD1C-37F45AFAA69A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커머스 7차" initials="이7" lastIdx="0" clrIdx="0">
    <p:extLst>
      <p:ext uri="{19B8F6BF-5375-455C-9EA6-DF929625EA0E}">
        <p15:presenceInfo xmlns:p15="http://schemas.microsoft.com/office/powerpoint/2012/main" userId="이커머스 7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92" autoAdjust="0"/>
    <p:restoredTop sz="96147"/>
  </p:normalViewPr>
  <p:slideViewPr>
    <p:cSldViewPr>
      <p:cViewPr varScale="1">
        <p:scale>
          <a:sx n="77" d="100"/>
          <a:sy n="77" d="100"/>
        </p:scale>
        <p:origin x="168" y="120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40E98FE-D6F7-49B4-BC69-14B7FED61DCA}" type="datetime1">
              <a:rPr lang="ko-KR" altLang="en-US"/>
              <a:pPr lvl="0">
                <a:defRPr/>
              </a:pPr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30FEB74-2A84-4046-B31F-75683B0E8F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반려동물 양육 가구 비율은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17.4%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25.4%</a:t>
            </a:r>
            <a:r>
              <a:rPr lang="ko-KR" altLang="en-US" sz="1200">
                <a:latin typeface="+mj-ea"/>
                <a:ea typeface="+mj-ea"/>
              </a:rPr>
              <a:t>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>
                <a:latin typeface="+mj-ea"/>
                <a:ea typeface="+mj-ea"/>
              </a:rPr>
              <a:t>가구 내 반려동물 수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개와 고양이 등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524</a:t>
            </a:r>
            <a:r>
              <a:rPr lang="ko-KR" altLang="en-US" sz="1200">
                <a:latin typeface="+mj-ea"/>
                <a:ea typeface="+mj-ea"/>
              </a:rPr>
              <a:t>만 마리에서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799</a:t>
            </a:r>
            <a:r>
              <a:rPr lang="ko-KR" altLang="en-US" sz="1200">
                <a:latin typeface="+mj-ea"/>
                <a:ea typeface="+mj-ea"/>
              </a:rPr>
              <a:t>만 마리로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국회도서관이 경찰청으로부터 제출받은 자료에 의하면 ‘동물보호법’ 위반 사건 발생건수는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69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1290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, 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검거건수는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64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942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 대폭 증가했다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.</a:t>
            </a: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전국 유기동물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6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년째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만마리 이상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보호소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곳당 평균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474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마리 관리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포화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민간은 운영비 부담 더 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…41.4% 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사비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입양 중요성에도 여전히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펫숍 구매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 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많아</a:t>
            </a:r>
            <a:r>
              <a:rPr lang="ko-KR" altLang="en-US"/>
              <a:t/>
            </a:r>
            <a:br>
              <a:rPr lang="ko-KR" altLang="en-US"/>
            </a:b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2020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18.6%→2023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24%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로 증가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7.png"/><Relationship Id="rId5" Type="http://schemas.openxmlformats.org/officeDocument/2006/relationships/image" Target="../media/image14.png"/><Relationship Id="rId10" Type="http://schemas.openxmlformats.org/officeDocument/2006/relationships/image" Target="../media/image46.png"/><Relationship Id="rId4" Type="http://schemas.openxmlformats.org/officeDocument/2006/relationships/image" Target="../media/image13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3.png"/><Relationship Id="rId7" Type="http://schemas.openxmlformats.org/officeDocument/2006/relationships/image" Target="../media/image9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3.png"/><Relationship Id="rId7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3.png"/><Relationship Id="rId7" Type="http://schemas.openxmlformats.org/officeDocument/2006/relationships/image" Target="../media/image9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2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yoseoul.co.kr/news/articleView.html?idxno=49142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2000250" y="4419600"/>
            <a:ext cx="14300200" cy="1955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>
                <a:latin typeface="+mj-ea"/>
                <a:ea typeface="+mj-ea"/>
              </a:rPr>
              <a:t>(</a:t>
            </a:r>
            <a:r>
              <a:rPr lang="ko-KR" altLang="en-US" sz="3600">
                <a:latin typeface="+mj-ea"/>
                <a:ea typeface="+mj-ea"/>
              </a:rPr>
              <a:t>유기동물 입양</a:t>
            </a:r>
            <a:r>
              <a:rPr lang="en-US" altLang="ko-KR" sz="3600">
                <a:latin typeface="+mj-ea"/>
                <a:ea typeface="+mj-ea"/>
              </a:rPr>
              <a:t>, </a:t>
            </a:r>
            <a:r>
              <a:rPr lang="ko-KR" altLang="en-US" sz="3600">
                <a:latin typeface="+mj-ea"/>
                <a:ea typeface="+mj-ea"/>
              </a:rPr>
              <a:t>커뮤니티 및 반려동물 용품 판매</a:t>
            </a:r>
            <a:r>
              <a:rPr lang="en-US" altLang="ko-KR" sz="3600">
                <a:latin typeface="+mj-ea"/>
                <a:ea typeface="+mj-ea"/>
              </a:rPr>
              <a:t>)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384" y="1919529"/>
            <a:ext cx="2666373" cy="27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4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WEB - FRONT </a:t>
            </a: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0128" y="80628"/>
            <a:ext cx="1304764" cy="1304764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9" name="Group 662"/>
          <p:cNvGraphicFramePr>
            <a:graphicFrameLocks noGrp="1"/>
          </p:cNvGraphicFramePr>
          <p:nvPr/>
        </p:nvGraphicFramePr>
        <p:xfrm>
          <a:off x="9350737" y="589996"/>
          <a:ext cx="6697027" cy="9004114"/>
        </p:xfrm>
        <a:graphic>
          <a:graphicData uri="http://schemas.openxmlformats.org/drawingml/2006/table">
            <a:tbl>
              <a:tblPr/>
              <a:tblGrid>
                <a:gridCol w="85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4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685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9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메인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85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8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후원등으로 접근 가능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입양관련 카테고리 클릭시 페이지 이동 및 공고 보러가기로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홈페이지 관련 정보를 하단에 표시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5507596" y="90419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19664" y="161510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84" y="1154960"/>
            <a:ext cx="3333750" cy="843915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123220" y="17581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11</a:t>
            </a:r>
          </a:p>
        </p:txBody>
      </p:sp>
      <p:graphicFrame>
        <p:nvGraphicFramePr>
          <p:cNvPr id="15" name="Group 662"/>
          <p:cNvGraphicFramePr>
            <a:graphicFrameLocks noGrp="1"/>
          </p:cNvGraphicFramePr>
          <p:nvPr/>
        </p:nvGraphicFramePr>
        <p:xfrm>
          <a:off x="9077505" y="419100"/>
          <a:ext cx="7148246" cy="9334502"/>
        </p:xfrm>
        <a:graphic>
          <a:graphicData uri="http://schemas.openxmlformats.org/drawingml/2006/table">
            <a:tbl>
              <a:tblPr/>
              <a:tblGrid>
                <a:gridCol w="72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03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로그인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5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6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7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92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3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아이디 저장하기 체크 시 쿠키에 아이디 저장</a:t>
                      </a:r>
                      <a:endParaRPr lang="en-US" altLang="ko-KR" sz="24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052" y="462980"/>
            <a:ext cx="7668852" cy="932503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383188" y="782004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399584" y="705171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99784" y="781779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24934" y="60090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034633-B903-899E-B708-F4E9F5A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2CF461F-24FC-1B85-DD20-F0C56380ED16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12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09870"/>
              </p:ext>
            </p:extLst>
          </p:nvPr>
        </p:nvGraphicFramePr>
        <p:xfrm>
          <a:off x="9573481" y="1612900"/>
          <a:ext cx="6517419" cy="7721599"/>
        </p:xfrm>
        <a:graphic>
          <a:graphicData uri="http://schemas.openxmlformats.org/drawingml/2006/table">
            <a:tbl>
              <a:tblPr/>
              <a:tblGrid>
                <a:gridCol w="66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4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5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5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다음 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29744"/>
              </p:ext>
            </p:extLst>
          </p:nvPr>
        </p:nvGraphicFramePr>
        <p:xfrm>
          <a:off x="9601200" y="647701"/>
          <a:ext cx="6489700" cy="9089053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아이디 입력 칸에 값 입력 시 </a:t>
                      </a:r>
                      <a:r>
                        <a:rPr lang="en-US" altLang="ko-KR" sz="2000"/>
                        <a:t>DB</a:t>
                      </a:r>
                      <a:r>
                        <a:rPr lang="ko-KR" altLang="en-US" sz="200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암호와 암호 재확인 칸에 값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우편번호 찾기 버튼 클릭 시 다음 우편번호 팝업 창 호출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연락처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/>
          <p:cNvGraphicFramePr>
            <a:graphicFrameLocks noGrp="1"/>
          </p:cNvGraphicFramePr>
          <p:nvPr/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아이디 찾기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08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 dirty="0"/>
                        <a:t>아이디 찾기 버튼 클릭 시 입력한 이름과 이메일을 가지고 아이디 찾기 결과 페이지로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88" y="777362"/>
            <a:ext cx="7880986" cy="81734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68" y="1055607"/>
            <a:ext cx="7880986" cy="817347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7199784" y="6515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69" y="512912"/>
            <a:ext cx="7975600" cy="91997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75085"/>
              </p:ext>
            </p:extLst>
          </p:nvPr>
        </p:nvGraphicFramePr>
        <p:xfrm>
          <a:off x="9601200" y="647701"/>
          <a:ext cx="6779604" cy="8924289"/>
        </p:xfrm>
        <a:graphic>
          <a:graphicData uri="http://schemas.openxmlformats.org/drawingml/2006/table">
            <a:tbl>
              <a:tblPr/>
              <a:tblGrid>
                <a:gridCol w="6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7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62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2697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2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6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597" y="884640"/>
            <a:ext cx="6144635" cy="845421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76648" y="773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5234902" y="65485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6649884" y="774807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18956"/>
              </p:ext>
            </p:extLst>
          </p:nvPr>
        </p:nvGraphicFramePr>
        <p:xfrm>
          <a:off x="9452492" y="606999"/>
          <a:ext cx="7063858" cy="8892984"/>
        </p:xfrm>
        <a:graphic>
          <a:graphicData uri="http://schemas.openxmlformats.org/drawingml/2006/table">
            <a:tbl>
              <a:tblPr/>
              <a:tblGrid>
                <a:gridCol w="72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92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2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2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이메일로 이동 </a:t>
                      </a:r>
                      <a:endParaRPr kumimoji="0" lang="en-US" altLang="ko-KR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 확인 후 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URL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비밀번호로 비밀번호 업데이트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438722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2" y="498984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2" y="3379304"/>
            <a:ext cx="8537127" cy="247983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782" y="498984"/>
            <a:ext cx="7975600" cy="93345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052216"/>
              </p:ext>
            </p:extLst>
          </p:nvPr>
        </p:nvGraphicFramePr>
        <p:xfrm>
          <a:off x="9554653" y="719742"/>
          <a:ext cx="7063858" cy="8892984"/>
        </p:xfrm>
        <a:graphic>
          <a:graphicData uri="http://schemas.openxmlformats.org/drawingml/2006/table">
            <a:tbl>
              <a:tblPr/>
              <a:tblGrid>
                <a:gridCol w="72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92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2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2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이메일로 이동 </a:t>
                      </a:r>
                      <a:endParaRPr kumimoji="0" lang="en-US" altLang="ko-KR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 확인 후 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URL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비밀번호로 비밀번호 업데이트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43872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3131332" y="417139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13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1993"/>
              </p:ext>
            </p:extLst>
          </p:nvPr>
        </p:nvGraphicFramePr>
        <p:xfrm>
          <a:off x="9664123" y="767650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2781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국회도서관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반려동물 양육 가구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반려동물 양육 가구 비율은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17.4%</a:t>
            </a:r>
            <a:r>
              <a:rPr lang="ko-KR" altLang="en-US" sz="2500">
                <a:latin typeface="+mj-ea"/>
                <a:ea typeface="+mj-ea"/>
              </a:rPr>
              <a:t>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25.4%</a:t>
            </a:r>
            <a:r>
              <a:rPr lang="ko-KR" altLang="en-US" sz="2500">
                <a:latin typeface="+mj-ea"/>
                <a:ea typeface="+mj-ea"/>
              </a:rPr>
              <a:t>로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가구 내 반려동물 수</a:t>
            </a:r>
            <a:r>
              <a:rPr lang="en-US" altLang="ko-KR" sz="2500">
                <a:latin typeface="+mj-ea"/>
                <a:ea typeface="+mj-ea"/>
              </a:rPr>
              <a:t>(</a:t>
            </a:r>
            <a:r>
              <a:rPr lang="ko-KR" altLang="en-US" sz="2500">
                <a:latin typeface="+mj-ea"/>
                <a:ea typeface="+mj-ea"/>
              </a:rPr>
              <a:t>개와 고양이 등</a:t>
            </a:r>
            <a:r>
              <a:rPr lang="en-US" altLang="ko-KR" sz="2500">
                <a:latin typeface="+mj-ea"/>
                <a:ea typeface="+mj-ea"/>
              </a:rPr>
              <a:t>)</a:t>
            </a:r>
            <a:r>
              <a:rPr lang="ko-KR" altLang="en-US" sz="2500">
                <a:latin typeface="+mj-ea"/>
                <a:ea typeface="+mj-ea"/>
              </a:rPr>
              <a:t>는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524</a:t>
            </a:r>
            <a:r>
              <a:rPr lang="ko-KR" altLang="en-US" sz="2500">
                <a:latin typeface="+mj-ea"/>
                <a:ea typeface="+mj-ea"/>
              </a:rPr>
              <a:t>만 마리에서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799</a:t>
            </a:r>
            <a:r>
              <a:rPr lang="ko-KR" altLang="en-US" sz="2500">
                <a:latin typeface="+mj-ea"/>
                <a:ea typeface="+mj-ea"/>
              </a:rPr>
              <a:t>만 마리로 증가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6028" y="1363080"/>
            <a:ext cx="8226216" cy="702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/>
          <p:cNvGraphicFramePr>
            <a:graphicFrameLocks noGrp="1"/>
          </p:cNvGraphicFramePr>
          <p:nvPr/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 firstRow="1" bandRow="1"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/>
                        </a:rPr>
                        <a:t>개인정보변경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 b="0" spc="0">
                          <a:solidFill>
                            <a:schemeClr val="tx1"/>
                          </a:solidFill>
                          <a:uLnTx/>
                          <a:uFillTx/>
                          <a:latin typeface="+mj-ea"/>
                          <a:ea typeface="+mj-ea"/>
                          <a:sym typeface="Wingdings"/>
                        </a:rPr>
                        <a:t>연락처변경</a:t>
                      </a: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 b="0" spc="0">
                          <a:solidFill>
                            <a:schemeClr val="tx1"/>
                          </a:solidFill>
                          <a:uLnTx/>
                          <a:uFillTx/>
                          <a:latin typeface="+mj-ea"/>
                          <a:ea typeface="+mj-ea"/>
                          <a:sym typeface="Wingdings"/>
                        </a:rPr>
                        <a:t>주소변경</a:t>
                      </a: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반려동물 보유변경</a:t>
                      </a: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마케팅 수신 동의 변경</a:t>
                      </a:r>
                      <a:endParaRPr lang="en-US" altLang="ko-KR" sz="2800" b="0" spc="0">
                        <a:solidFill>
                          <a:schemeClr val="tx1"/>
                        </a:solidFill>
                        <a:uLnTx/>
                        <a:uFillTx/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619079" y="682132"/>
            <a:ext cx="8216993" cy="5036859"/>
            <a:chOff x="619079" y="682132"/>
            <a:chExt cx="8216993" cy="5036859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079" y="682132"/>
              <a:ext cx="8216993" cy="5036859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3810000" y="346710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7162800" y="388331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846204" y="421033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3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79075" y="4575867"/>
              <a:ext cx="293914" cy="25085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4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890254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입력 후 데이터를 비교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및 신규비밀번호 확인을 입력하여 두 데이터가 일치하면 수정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801" y="753907"/>
            <a:ext cx="6923770" cy="887457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6911752" y="70438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60261"/>
              </p:ext>
            </p:extLst>
          </p:nvPr>
        </p:nvGraphicFramePr>
        <p:xfrm>
          <a:off x="9618621" y="980985"/>
          <a:ext cx="6696157" cy="8325030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45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5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회원탈퇴로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구매이력 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033755" y="731044"/>
            <a:ext cx="6979945" cy="8873736"/>
            <a:chOff x="1033755" y="731044"/>
            <a:chExt cx="6979945" cy="8873736"/>
          </a:xfrm>
        </p:grpSpPr>
        <p:grpSp>
          <p:nvGrpSpPr>
            <p:cNvPr id="13" name="그룹 12"/>
            <p:cNvGrpSpPr/>
            <p:nvPr/>
          </p:nvGrpSpPr>
          <p:grpSpPr>
            <a:xfrm>
              <a:off x="1576252" y="731044"/>
              <a:ext cx="5626466" cy="3918245"/>
              <a:chOff x="1576252" y="731044"/>
              <a:chExt cx="5626466" cy="39182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0200" y="731044"/>
                <a:ext cx="5602518" cy="383381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576252" y="2210889"/>
                <a:ext cx="990600" cy="2438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66898" y="3081482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1600" y="4914900"/>
              <a:ext cx="6642100" cy="468988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473926" y="7823563"/>
              <a:ext cx="909922" cy="35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33755" y="7823563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CA635A-03C6-34CA-485E-547B805B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540BD-602E-77ED-48B6-AD6FDFE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469"/>
              </p:ext>
            </p:extLst>
          </p:nvPr>
        </p:nvGraphicFramePr>
        <p:xfrm>
          <a:off x="9618621" y="980984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DF634A-ACE9-73CF-5611-B6F236AB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13"/>
          <a:stretch/>
        </p:blipFill>
        <p:spPr>
          <a:xfrm>
            <a:off x="1320800" y="713597"/>
            <a:ext cx="6692900" cy="87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5A4B32-E3E6-22FF-7394-3B918CA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A9AB2-5964-42EF-A3E6-5256B3713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14734"/>
            <a:ext cx="7950201" cy="8948366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06071"/>
              </p:ext>
            </p:extLst>
          </p:nvPr>
        </p:nvGraphicFramePr>
        <p:xfrm>
          <a:off x="9432364" y="110490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 연결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답변여부도 확인가능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2895600" y="6319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162627" y="542242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9949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036906-3675-199D-927B-DA6FE1D0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489308-519F-8906-7E9B-FACD25D9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A910D0-A6E3-5408-5A3D-DD624C6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152846-E699-6A1D-CBBB-07057A44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71195-01B3-9B24-7963-BBCF3C75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00566"/>
              </p:ext>
            </p:extLst>
          </p:nvPr>
        </p:nvGraphicFramePr>
        <p:xfrm>
          <a:off x="9601200" y="118110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페이징</a:t>
                      </a:r>
                      <a:r>
                        <a:rPr lang="ko-KR" altLang="en-US" sz="2400" dirty="0"/>
                        <a:t> 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838200" y="599888"/>
            <a:ext cx="7721600" cy="4676781"/>
            <a:chOff x="838200" y="599888"/>
            <a:chExt cx="7721600" cy="46767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599888"/>
              <a:ext cx="7721600" cy="4676781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919348" y="2675708"/>
              <a:ext cx="12954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4326" y="2528752"/>
              <a:ext cx="1295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919348" y="22740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096000" y="25026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E6A3F-519B-0D35-01D7-54205040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EFC7C1-AC12-0E61-3271-F9EAEAC5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0E1962-ABCE-9C7E-CC10-E0BF6ACE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DA8DFB-434A-667C-612B-2171A8BB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964959-33CB-0686-DAAC-1FF0E7A3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6025"/>
              </p:ext>
            </p:extLst>
          </p:nvPr>
        </p:nvGraphicFramePr>
        <p:xfrm>
          <a:off x="9462430" y="1104900"/>
          <a:ext cx="7053920" cy="8305801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ko-KR" altLang="en-US" sz="2000" dirty="0"/>
                        <a:t>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701429" y="940527"/>
            <a:ext cx="8052292" cy="4441825"/>
            <a:chOff x="701429" y="940527"/>
            <a:chExt cx="8052292" cy="444182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429" y="940527"/>
              <a:ext cx="8052292" cy="444182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880159" y="3627066"/>
              <a:ext cx="1295400" cy="6150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880159" y="3200628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00600" y="3032852"/>
              <a:ext cx="14478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336712" y="3049089"/>
              <a:ext cx="381951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49610"/>
              </p:ext>
            </p:extLst>
          </p:nvPr>
        </p:nvGraphicFramePr>
        <p:xfrm>
          <a:off x="9452492" y="876300"/>
          <a:ext cx="6930508" cy="8305803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24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65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분류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결제 등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선택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파일 선택 버튼 클릭 시 이미지 업로드 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등록 버튼 클릭 시 </a:t>
                      </a:r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비로그인 상태에서 접근 시 </a:t>
                      </a:r>
                      <a:r>
                        <a:rPr lang="en-US" altLang="ko-KR" sz="2000" dirty="0"/>
                        <a:t>‘</a:t>
                      </a:r>
                      <a:r>
                        <a:rPr lang="ko-KR" altLang="en-US" sz="2000" dirty="0"/>
                        <a:t>로그인이 필요한 서비스입니다</a:t>
                      </a:r>
                      <a:r>
                        <a:rPr lang="en-US" altLang="ko-KR" sz="2000" dirty="0"/>
                        <a:t>!’ </a:t>
                      </a:r>
                      <a:r>
                        <a:rPr lang="ko-KR" altLang="en-US" sz="20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978694" y="561975"/>
            <a:ext cx="7424352" cy="8542089"/>
            <a:chOff x="978694" y="561975"/>
            <a:chExt cx="7424352" cy="8542089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1D48FAF0-46DA-ED47-26F6-1DC43F1B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8674100"/>
              <a:ext cx="25400" cy="228600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E40B567F-D39A-37AE-4093-CF166E26C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937500"/>
              <a:ext cx="25400" cy="228600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D414068C-82D3-B1C8-7B77-BE1ACC64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200900"/>
              <a:ext cx="25400" cy="22860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9811CB73-18AE-054B-5250-6871DB2B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6477000"/>
              <a:ext cx="25400" cy="22860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6C5CBD08-DB1E-5A09-09A1-8EEE420C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5740400"/>
              <a:ext cx="25400" cy="228600"/>
            </a:xfrm>
            <a:prstGeom prst="rect">
              <a:avLst/>
            </a:prstGeom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0A359A1-F21C-847F-CC8E-EF774793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800" y="4851400"/>
              <a:ext cx="6692900" cy="127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9630" y="561975"/>
              <a:ext cx="7223416" cy="492442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694" y="5854700"/>
              <a:ext cx="7377112" cy="324936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657600" y="2933700"/>
              <a:ext cx="914400" cy="1828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4658879" y="283556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57600" y="4814752"/>
              <a:ext cx="1387992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3276600" y="477939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24400" y="5067300"/>
              <a:ext cx="702192" cy="260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426592" y="481186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323049" y="3619500"/>
              <a:ext cx="1115351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89906" y="5854700"/>
              <a:ext cx="3467894" cy="2516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23853" y="6148252"/>
              <a:ext cx="3029347" cy="1003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322023" y="579228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4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89650"/>
              </p:ext>
            </p:extLst>
          </p:nvPr>
        </p:nvGraphicFramePr>
        <p:xfrm>
          <a:off x="9452492" y="876300"/>
          <a:ext cx="6930508" cy="8686801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카테고리 클릭 시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전체글보기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인기글보기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자유게시판</a:t>
                      </a:r>
                      <a:r>
                        <a:rPr lang="en-US" altLang="ko-KR" sz="2000" dirty="0"/>
                        <a:t>, Q&amp;A,</a:t>
                      </a:r>
                      <a:r>
                        <a:rPr lang="ko-KR" altLang="en-US" sz="2000" dirty="0"/>
                        <a:t>입양후기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정보글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접근가능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71A205-33A1-CD01-E84C-C2F37F38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09073"/>
            <a:ext cx="8195192" cy="82688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유기동물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745" y="3518783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유기동물 수는 </a:t>
            </a:r>
            <a:r>
              <a:rPr lang="en-US" altLang="ko-KR">
                <a:latin typeface="+mj-ea"/>
                <a:ea typeface="+mj-ea"/>
              </a:rPr>
              <a:t>2017</a:t>
            </a:r>
            <a:r>
              <a:rPr lang="ko-KR" altLang="en-US">
                <a:latin typeface="+mj-ea"/>
                <a:ea typeface="+mj-ea"/>
              </a:rPr>
              <a:t>년 처음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80902" y="351878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보호소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개소 당 평균 관리 개체수는 </a:t>
            </a:r>
            <a:r>
              <a:rPr lang="en-US" altLang="ko-KR">
                <a:latin typeface="+mj-ea"/>
                <a:ea typeface="+mj-ea"/>
              </a:rPr>
              <a:t>2018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406</a:t>
            </a:r>
            <a:r>
              <a:rPr lang="ko-KR" altLang="en-US">
                <a:latin typeface="+mj-ea"/>
                <a:ea typeface="+mj-ea"/>
              </a:rPr>
              <a:t>마리에서 </a:t>
            </a:r>
            <a:r>
              <a:rPr lang="en-US" altLang="ko-KR">
                <a:latin typeface="+mj-ea"/>
                <a:ea typeface="+mj-ea"/>
              </a:rPr>
              <a:t>2022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474</a:t>
            </a:r>
            <a:r>
              <a:rPr lang="ko-KR" altLang="en-US">
                <a:latin typeface="+mj-ea"/>
                <a:ea typeface="+mj-ea"/>
              </a:rPr>
              <a:t>마리로 늘었다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농림축산식품부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444" y="4189040"/>
            <a:ext cx="7804448" cy="49149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95928" y="3883360"/>
            <a:ext cx="9532641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41942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글쓰기 버튼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게시판 글쓰기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질문하기 선택가능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2188-913F-1CC2-D6C9-21225255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FDCA61-82FF-310F-F2A0-256A70FC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804E21-3F37-E216-1632-CACDD55A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AFB0C7-FB88-B0D5-54CB-152E06D80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77EBE1-DCF3-D2CD-4B0B-255FFBEC2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862417-7733-69ED-8369-C019E542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CB8471F-4495-44F6-09F9-B7BC5182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931D45-1281-4877-6196-CC5559CF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E6E7E9-2E20-0BF8-EC35-633A9540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B91A6F-28D6-099D-E1F9-372DA7C9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" b="11254"/>
          <a:stretch/>
        </p:blipFill>
        <p:spPr>
          <a:xfrm>
            <a:off x="742674" y="834147"/>
            <a:ext cx="7461526" cy="8943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5223FC-FFCC-6171-6541-C838FB67C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0" y="442842"/>
            <a:ext cx="7992590" cy="93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47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25FF-E856-9B31-9EC5-44E78E5D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38FB0D-AE2A-A569-1365-1FA3B627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B8F94F-C502-B9FC-EF51-3A9F5A3F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87F96-5BF4-08E6-5FE3-901D9D812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FF2BDE-EF0E-2D1F-7D10-5BA208A0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62767A-6966-A9FB-83A4-B6D3BDA6E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56F1F2-752A-9641-7BC8-0768E265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493FD9-8922-D1F3-7361-51AE6CA2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9C7E0C-00C9-9C7F-2DE9-7CE421DB3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A8D96C-FC80-BC9A-BBE9-182B4E572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08000"/>
            <a:ext cx="7611537" cy="8910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8FA264-8CBF-5FD0-6642-8C2EA3FFD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1" y="444500"/>
            <a:ext cx="7962348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15607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질문하기 클릭 시 질문 글쓰기 폼 이동 후 해당 값을 선택하고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태그를 작성하여 질문을 등록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04181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질문목록 확인 및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3476E27-809F-3F79-2475-7A48FA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710586"/>
            <a:ext cx="8077201" cy="880232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2438400" y="396350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6475"/>
              </p:ext>
            </p:extLst>
          </p:nvPr>
        </p:nvGraphicFramePr>
        <p:xfrm>
          <a:off x="9347200" y="1230145"/>
          <a:ext cx="7063858" cy="726790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 내용 확인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제목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반려동물선택값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태그내용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작성자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작성일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좋아요여부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목록으로 가기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수정하기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삭제하기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댓글등록기능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22784"/>
              </p:ext>
            </p:extLst>
          </p:nvPr>
        </p:nvGraphicFramePr>
        <p:xfrm>
          <a:off x="9422675" y="194992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선택값에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 따른 글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거북이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기타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A16332-8368-17B3-82F9-4ED96F877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08218-454C-6AAB-7FBE-38AAE14A3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AB0D46-6EB0-4A9A-CB08-64528D9A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DA9AC94-BE23-2B92-9C55-CA7970DE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81FCA9-35D0-8A53-B456-B5EC98584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761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클릭 시 좋아요 여부를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로 </a:t>
                      </a:r>
                      <a:r>
                        <a:rPr lang="en-US" altLang="ko-KR" sz="2000" dirty="0"/>
                        <a:t>INSERT</a:t>
                      </a:r>
                    </a:p>
                    <a:p>
                      <a:r>
                        <a:rPr lang="ko-KR" altLang="en-US" sz="2000" dirty="0" err="1"/>
                        <a:t>인기글</a:t>
                      </a:r>
                      <a:r>
                        <a:rPr lang="ko-KR" altLang="en-US" sz="2000" dirty="0"/>
                        <a:t> 정렬 기준으로 적용됨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A65B764-8FF4-3938-B1ED-A2DFCFDDA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594679"/>
            <a:ext cx="4608545" cy="2773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D232B1-35F9-40AA-9B53-296391909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" y="5397500"/>
            <a:ext cx="7137400" cy="362888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5738394" y="476947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30497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쇼핑관련 정보제공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상품 데이터를 랜덤으로 추출하여 정보 제공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각 카테고리 별 클릭시 해당 데이터만 확인 가능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9"/>
          <p:cNvSpPr/>
          <p:nvPr/>
        </p:nvSpPr>
        <p:spPr>
          <a:xfrm>
            <a:off x="3935760" y="1844824"/>
            <a:ext cx="23402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754254" y="14587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64386" y="1888037"/>
            <a:ext cx="13226514" cy="1103233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/>
            </a:r>
            <a:b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75533" y="5202915"/>
            <a:ext cx="13204217" cy="119838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커뮤니티 기능을 결합한 이커머스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4385" y="6878558"/>
            <a:ext cx="13226513" cy="1520405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하나의 사이트에서  사랑하는 반려동물에게 필요한 상품을 구매할 수 있음</a:t>
            </a: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유기동물 입양문화의 확산으로 선한 영향력 및 문화형성</a:t>
            </a: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다양한 반려동물들에 대한 커뮤니티 기능</a:t>
            </a: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00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00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동물약국에 대한 정보 제공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64386" y="3559856"/>
            <a:ext cx="13215365" cy="1270000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커뮤니티 기능을 결합한 이커머스 플랫폼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3148" y="188803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6595" y="3573641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6595" y="5259245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6595" y="687855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쇼핑관련 정보제공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상품 데이터를 랜덤으로 추출하여 정보 제공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각 카테고리 별 클릭시 해당 데이터만 확인 가능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4007768" y="112474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03812" y="4041068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4583832" y="6957392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26945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입양후기 게시판  </a:t>
                      </a:r>
                      <a:r>
                        <a:rPr lang="ko-KR" altLang="en-US" sz="2000" dirty="0" err="1"/>
                        <a:t>보러가기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메인 페이지 입양 공고 동물 확인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60621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인사말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34BB989-04BB-95B0-AA07-A75595FE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76" y="1377199"/>
            <a:ext cx="6486776" cy="8401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2514600" y="26432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13540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서비스 안내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6801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윤리강령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12359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84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조직도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878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 err="1"/>
                        <a:t>오시는길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전체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강아지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고양이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햄스터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파충류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전체 상품개수 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상단검색기능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페이징기능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11424" y="16288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2999656" y="162880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99456" y="1988840"/>
            <a:ext cx="122413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  <p:sp>
        <p:nvSpPr>
          <p:cNvPr id="16" name="직사각형 19"/>
          <p:cNvSpPr/>
          <p:nvPr/>
        </p:nvSpPr>
        <p:spPr>
          <a:xfrm>
            <a:off x="3827748" y="126876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12720736" y="72870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451484" y="1808820"/>
            <a:ext cx="118813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9444372" y="1268760"/>
            <a:ext cx="133214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b="0" u="sng" spc="-20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/>
        </p:nvGraphicFramePr>
        <p:xfrm>
          <a:off x="1828800" y="1943100"/>
          <a:ext cx="14401800" cy="662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6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700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 담당업무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8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강 채 윤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팀장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 WEB, RPA, 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김지현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부 팀장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WEB,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7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김범석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 WEB, 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68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손유빈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</a:t>
                      </a:r>
                      <a:r>
                        <a:rPr lang="en-US" altLang="ko-KR"/>
                        <a:t>, WEB, </a:t>
                      </a:r>
                      <a:r>
                        <a:rPr lang="ko-KR" altLang="en-US"/>
                        <a:t>데이터 구축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명 성 환</a:t>
                      </a:r>
                      <a:endParaRPr lang="en-US" altLang="ko-KR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/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멘토</a:t>
                      </a:r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질의 응답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  <p:sp>
        <p:nvSpPr>
          <p:cNvPr id="15" name="직사각형 19"/>
          <p:cNvSpPr/>
          <p:nvPr/>
        </p:nvSpPr>
        <p:spPr>
          <a:xfrm>
            <a:off x="5123892" y="1772816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14052884" y="184482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911424" y="2240868"/>
            <a:ext cx="1440160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9336360" y="2312876"/>
            <a:ext cx="14041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863007"/>
            <a:ext cx="7391400" cy="8497486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/>
        </p:nvGraphicFramePr>
        <p:xfrm>
          <a:off x="9434771" y="660401"/>
          <a:ext cx="7063858" cy="89788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193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9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상세보기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06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전체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강아지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고양이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햄스터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파충류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수량 조절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목록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구매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장바구니 버튼 클릭 시 관련 페이지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상세정보보기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배송안내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교환 및 반품안내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상품후기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상품문의 페이지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3179676" y="1880828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3467708" y="1700808"/>
            <a:ext cx="360040" cy="180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4331804" y="3248980"/>
            <a:ext cx="1584176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3719736" y="422108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2603612" y="4482641"/>
            <a:ext cx="349238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555940" y="180882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타원 12"/>
          <p:cNvSpPr/>
          <p:nvPr/>
        </p:nvSpPr>
        <p:spPr>
          <a:xfrm>
            <a:off x="5987988" y="3176972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타원 12"/>
          <p:cNvSpPr/>
          <p:nvPr/>
        </p:nvSpPr>
        <p:spPr>
          <a:xfrm>
            <a:off x="5015880" y="396906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타원 12"/>
          <p:cNvSpPr/>
          <p:nvPr/>
        </p:nvSpPr>
        <p:spPr>
          <a:xfrm>
            <a:off x="6132004" y="4365104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0142" y="1062594"/>
            <a:ext cx="6982799" cy="83354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87182" y="444500"/>
            <a:ext cx="8157817" cy="93091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3071664" y="6641976"/>
            <a:ext cx="50405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2432704" y="5049180"/>
            <a:ext cx="93610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8420" y="766207"/>
            <a:ext cx="8213098" cy="86910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78384"/>
            <a:ext cx="8137769" cy="9300616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5339916" y="544522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3872864" y="731743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sp>
        <p:nvSpPr>
          <p:cNvPr id="14" name="직사각형 19"/>
          <p:cNvSpPr/>
          <p:nvPr/>
        </p:nvSpPr>
        <p:spPr>
          <a:xfrm>
            <a:off x="5051884" y="3681028"/>
            <a:ext cx="8280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947428" y="5949280"/>
            <a:ext cx="7632848" cy="1476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9228348" y="4905164"/>
            <a:ext cx="7560840" cy="295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9488768" y="1028700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후원하기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폼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후원하기 관련 폼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4367808" y="2204864"/>
            <a:ext cx="7560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69558" y="1158394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입양안내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공고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3432" y="3429000"/>
            <a:ext cx="147616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입양안내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공고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입양 안내 사항 확인 페이지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1343472" y="2574429"/>
            <a:ext cx="118813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244E12-C694-1817-AF5A-C8AB7FF1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D87631-272D-228D-D070-DCF8183F9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58E31D-1665-F019-06BB-3386969C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6FE2A8-C309-367F-3375-64453FF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C0493A-536B-15E4-CC12-63D5C721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2704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BAB43C-A840-61EE-5B29-AA1FBBCD6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58911"/>
            <a:ext cx="7200624" cy="580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88A4E-5353-9D1E-6ACF-4EE8E9C62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5178287"/>
            <a:ext cx="8210550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653347"/>
            <a:ext cx="15661740" cy="8003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5472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/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동물 약국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/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병원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약국</a:t>
                      </a:r>
                      <a:r>
                        <a:rPr lang="en-US" altLang="ko-KR" sz="2000"/>
                        <a:t>/</a:t>
                      </a:r>
                      <a:r>
                        <a:rPr lang="ko-KR" altLang="en-US" sz="2000"/>
                        <a:t>병원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1199456" y="3248979"/>
            <a:ext cx="1224136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83F5A2-992A-E698-C6D9-1B157B7D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33115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 </a:t>
                      </a:r>
                      <a:r>
                        <a:rPr lang="ko-KR" altLang="en-US" sz="2000" dirty="0"/>
                        <a:t>병원 위치 지도에 표기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0F225E-E9D1-4BD1-1F36-1E4EE8923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4" y="1501014"/>
            <a:ext cx="8515954" cy="76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WEB - BACKOFFICE </a:t>
            </a: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0128" y="80628"/>
            <a:ext cx="1304764" cy="1304764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29008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 버튼 클릭 시 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닉네임중복체크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필수항목확인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다시쓰기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버튼 클릭 시 전부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지워짐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67" y="1975148"/>
            <a:ext cx="8113616" cy="705899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543600" y="848976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6823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F843B0-7A59-9CA8-9B5B-821D4E39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D9B4CA-4791-8C25-782C-EA4C8E97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6B2B85-A466-ECCB-2E16-9303B0B7D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7435E4-881C-24F1-3B8A-90EBF430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209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 닉네임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으로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확인할 수 있도록 함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48" y="3290863"/>
            <a:ext cx="7968020" cy="269142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6875748" y="395128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38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53563" y="444500"/>
            <a:ext cx="7975600" cy="933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메인 페이지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관리자 메인페이지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각종 그래프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방문자를 확인할 수 있음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5380" y="2227176"/>
            <a:ext cx="8426215" cy="4645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72F430-E8A0-029A-7ABB-880E7552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28E8E3-0711-F08B-DDF5-F3A4F08E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606D6A-CCF3-4473-7D81-B34CD48A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47E8D6-7BCA-093D-A5DE-EE4804A7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88AB94-A95D-41FD-EBE6-F58FD457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6F72E7-E6CB-1760-A601-7A569A33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5704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왼쪽 탭 클릭 시 위와 같은 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기능있음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6A9F549-0DF4-B6EB-F0DE-78FA4ABAB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90" y="929866"/>
            <a:ext cx="2862410" cy="398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8541E-C8D9-6CB6-7525-7DA137627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687" y="971008"/>
            <a:ext cx="2862409" cy="3886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23DE2C-3180-7D0C-EA5C-EFF852A03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0" y="5171109"/>
            <a:ext cx="2862410" cy="4096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573053-7852-634B-0006-11E672831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87" y="5121689"/>
            <a:ext cx="290463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34175" y="647700"/>
            <a:ext cx="6290917" cy="8915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5400" y="748655"/>
            <a:ext cx="8208912" cy="3400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5380" y="5265204"/>
            <a:ext cx="8496944" cy="391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2203" y="1507096"/>
            <a:ext cx="15916213" cy="8329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21244" y="444500"/>
            <a:ext cx="8704049" cy="93212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5380" y="843905"/>
            <a:ext cx="8280920" cy="33051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9376" y="4143375"/>
            <a:ext cx="8460940" cy="27146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6866" y="7245424"/>
            <a:ext cx="8489454" cy="1980220"/>
          </a:xfrm>
          <a:prstGeom prst="rect">
            <a:avLst/>
          </a:prstGeom>
        </p:spPr>
      </p:pic>
      <p:sp>
        <p:nvSpPr>
          <p:cNvPr id="18" name="직사각형 19"/>
          <p:cNvSpPr/>
          <p:nvPr/>
        </p:nvSpPr>
        <p:spPr>
          <a:xfrm>
            <a:off x="4079776" y="800708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4259796" y="411307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51784" y="717341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2423592" y="1196752"/>
            <a:ext cx="1224136" cy="190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19"/>
          <p:cNvSpPr/>
          <p:nvPr/>
        </p:nvSpPr>
        <p:spPr>
          <a:xfrm>
            <a:off x="2603612" y="4473116"/>
            <a:ext cx="140415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9"/>
          <p:cNvSpPr/>
          <p:nvPr/>
        </p:nvSpPr>
        <p:spPr>
          <a:xfrm>
            <a:off x="2819636" y="7461448"/>
            <a:ext cx="122413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19"/>
          <p:cNvSpPr/>
          <p:nvPr/>
        </p:nvSpPr>
        <p:spPr>
          <a:xfrm>
            <a:off x="1667508" y="7497452"/>
            <a:ext cx="900100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641BE-AF39-87E9-13B3-A1BFF693A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6" y="882033"/>
            <a:ext cx="8094164" cy="860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154375-A493-EB41-C9E1-084DC19E5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1" y="449470"/>
            <a:ext cx="7937500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2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1FF8-3DA8-C7BD-3B86-35F04C11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12AA22-2036-DFE5-813F-640CEA2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8356CC-B231-BF68-D117-E55B7C42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7D3597-14F6-D986-3A8E-B6ECAF3A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FEDFB0-A34E-E6FB-C322-A3876790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0D67A2-D284-9D32-D404-E18F4A2C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C0971C-3D6A-1431-B5D2-FCF0DDCB1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4CF951-C4D7-615E-EB69-995C2265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0A656A-2AC2-128F-A292-C0D22BAB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FE05F-1D2C-4EF4-70E5-091250D6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143500"/>
            <a:ext cx="2590800" cy="3867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67169C-39FC-8612-2013-587110980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14376"/>
            <a:ext cx="3105583" cy="3689374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AB669181-42A5-8903-9456-B8647843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4903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상품 등록 관련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판매상태 및 판매시작 종료일 지정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94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/>
          <p:cNvGraphicFramePr>
            <a:graphicFrameLocks noGrp="1"/>
          </p:cNvGraphicFramePr>
          <p:nvPr/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 통계 페이지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통계자료 확인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9775" y="1543100"/>
            <a:ext cx="7975601" cy="75699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30933" y="3222904"/>
            <a:ext cx="3672408" cy="4084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3679"/>
              </p:ext>
            </p:extLst>
          </p:nvPr>
        </p:nvGraphicFramePr>
        <p:xfrm>
          <a:off x="11902326" y="1813840"/>
          <a:ext cx="1146496" cy="1929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526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983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99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418758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47553"/>
              </p:ext>
            </p:extLst>
          </p:nvPr>
        </p:nvGraphicFramePr>
        <p:xfrm>
          <a:off x="13748045" y="1291072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541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15812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898267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96391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692883"/>
              </p:ext>
            </p:extLst>
          </p:nvPr>
        </p:nvGraphicFramePr>
        <p:xfrm>
          <a:off x="10111764" y="4623231"/>
          <a:ext cx="1300818" cy="3321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048822" y="2778724"/>
            <a:ext cx="680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796628" y="2744267"/>
            <a:ext cx="572710" cy="1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 flipV="1">
            <a:off x="11412582" y="6275411"/>
            <a:ext cx="979489" cy="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87134" y="2438814"/>
            <a:ext cx="271369" cy="225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</p:cNvCxnSpPr>
          <p:nvPr/>
        </p:nvCxnSpPr>
        <p:spPr>
          <a:xfrm flipV="1">
            <a:off x="11263899" y="2794673"/>
            <a:ext cx="638427" cy="8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288500" y="2935634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802115" y="6275412"/>
            <a:ext cx="1309649" cy="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59324" y="2803240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78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39440"/>
              </p:ext>
            </p:extLst>
          </p:nvPr>
        </p:nvGraphicFramePr>
        <p:xfrm>
          <a:off x="826526" y="2272854"/>
          <a:ext cx="12583607" cy="7404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전처리한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79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447800" y="1486935"/>
          <a:ext cx="11049000" cy="78973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80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기획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프로젝트 주제 선정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57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사용자 정의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aseline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>
                          <a:latin typeface="+mn-ea"/>
                          <a:ea typeface="+mn-ea"/>
                        </a:rPr>
                        <a:t>담당자 선정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40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6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화면 및 기능 설계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 ERD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141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845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23589" y="1509205"/>
            <a:ext cx="4669637" cy="772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28B4-67FD-0717-9E57-62FD4C3E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CED3-6CF5-FC77-BA86-C43D3DF9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7FE38-83E5-EADB-A2DE-FA627332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80</a:t>
            </a:fld>
            <a:endParaRPr lang="ko-KR" altLang="en-US" noProof="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D59CB5-8F36-6EB5-3B23-EA6B79C6085A}"/>
              </a:ext>
            </a:extLst>
          </p:cNvPr>
          <p:cNvSpPr txBox="1">
            <a:spLocks/>
          </p:cNvSpPr>
          <p:nvPr/>
        </p:nvSpPr>
        <p:spPr>
          <a:xfrm>
            <a:off x="228600" y="2667410"/>
            <a:ext cx="15305795" cy="77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ko-KR" sz="3200" dirty="0"/>
              <a:t>="INSERT INTO TB_SLE VALUES("&amp;A3&amp;","&amp;B3&amp;",'"&amp;C3&amp;"','"&amp;D3&amp;"','"&amp;E3&amp;"','"&amp;F3&amp;"',"&amp;G3&amp;","&amp;H3&amp;","&amp;I3&amp;","&amp;J3&amp;","&amp;K3&amp;","&amp;L3&amp;","&amp;M3&amp;","&amp;N3&amp;","&amp;O3&amp;","&amp;P3&amp;","&amp;Q3&amp;");"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0995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</a:t>
            </a:r>
            <a:r>
              <a:rPr lang="ko-KR" altLang="en-US" dirty="0">
                <a:latin typeface="+mj-ea"/>
                <a:ea typeface="+mj-ea"/>
              </a:rPr>
              <a:t> 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유기견들이</a:t>
            </a:r>
            <a:r>
              <a:rPr lang="ko-KR" altLang="en-US" dirty="0">
                <a:latin typeface="+mj-ea"/>
                <a:ea typeface="+mj-ea"/>
              </a:rPr>
              <a:t>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 err="1">
                <a:latin typeface="+mj-ea"/>
                <a:ea typeface="+mj-ea"/>
              </a:rPr>
              <a:t>유기견의</a:t>
            </a:r>
            <a:r>
              <a:rPr lang="ko-KR" altLang="en-US" dirty="0">
                <a:latin typeface="+mj-ea"/>
                <a:ea typeface="+mj-ea"/>
              </a:rPr>
              <a:t>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>
                <a:latin typeface="+mj-ea"/>
                <a:ea typeface="+mj-ea"/>
              </a:rPr>
              <a:pPr rtl="0"/>
              <a:t>82</a:t>
            </a:fld>
            <a:endParaRPr lang="ko-KR" altLang="en-US" noProof="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6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구매 시 </a:t>
              </a:r>
              <a:r>
                <a:rPr lang="ko-KR" altLang="en-US" sz="2700" dirty="0" err="1">
                  <a:latin typeface="+mj-ea"/>
                  <a:ea typeface="+mj-ea"/>
                </a:rPr>
                <a:t>배송지</a:t>
              </a:r>
              <a:r>
                <a:rPr lang="ko-KR" altLang="en-US" sz="2700" dirty="0">
                  <a:latin typeface="+mj-ea"/>
                  <a:ea typeface="+mj-ea"/>
                </a:rPr>
                <a:t> 입력</a:t>
              </a:r>
              <a:r>
                <a:rPr lang="en-US" altLang="ko-KR" sz="2700" dirty="0"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atin typeface="+mj-ea"/>
                  <a:ea typeface="+mj-ea"/>
                </a:rPr>
                <a:t>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</a:t>
              </a:r>
              <a:r>
                <a:rPr lang="ko-KR" altLang="en-US" sz="2700" dirty="0" err="1">
                  <a:latin typeface="+mj-ea"/>
                  <a:ea typeface="+mj-ea"/>
                </a:rPr>
                <a:t>할때의</a:t>
              </a:r>
              <a:r>
                <a:rPr lang="ko-KR" altLang="en-US" sz="2700" dirty="0">
                  <a:latin typeface="+mj-ea"/>
                  <a:ea typeface="+mj-ea"/>
                </a:rPr>
                <a:t> 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</a:t>
              </a:r>
              <a:r>
                <a:rPr lang="ko-KR" altLang="en-US" sz="2700" dirty="0" err="1">
                  <a:latin typeface="+mj-ea"/>
                  <a:ea typeface="+mj-ea"/>
                </a:rPr>
                <a:t>구현해나가는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</a:t>
              </a:r>
              <a:r>
                <a:rPr lang="ko-KR" altLang="en-US" sz="2700" dirty="0" err="1">
                  <a:latin typeface="+mj-ea"/>
                  <a:ea typeface="+mj-ea"/>
                </a:rPr>
                <a:t>되어야겠다고</a:t>
              </a:r>
              <a:r>
                <a:rPr lang="ko-KR" altLang="en-US" sz="2700" dirty="0">
                  <a:latin typeface="+mj-ea"/>
                  <a:ea typeface="+mj-ea"/>
                </a:rPr>
                <a:t> 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83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84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smtClean="0"/>
                <a:t>구현하고자 했던 기능들을 완성하지 못한 부분이 있어서 개인적으로 아쉬움이 많았지만 팀원들의 많은 도움이 있었기에 프로젝트를 끝까지 할 수 있었다고 생각합니다</a:t>
              </a:r>
              <a:r>
                <a:rPr lang="en-US" altLang="ko-KR" sz="2700" dirty="0" smtClean="0"/>
                <a:t>. </a:t>
              </a:r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err="1" smtClean="0"/>
                <a:t>상품문의를</a:t>
              </a:r>
              <a:r>
                <a:rPr lang="ko-KR" altLang="en-US" sz="2700" dirty="0" smtClean="0"/>
                <a:t> 할 때 고객문의 작성 폼에서</a:t>
              </a:r>
              <a:r>
                <a:rPr lang="ko-KR" altLang="en-US" sz="2700" dirty="0"/>
                <a:t> 상품 정보를</a:t>
              </a:r>
              <a:r>
                <a:rPr lang="ko-KR" altLang="en-US" sz="2700" dirty="0" smtClean="0"/>
                <a:t> 확인할 수 있게 보완하고 싶습니다</a:t>
              </a:r>
              <a:r>
                <a:rPr lang="en-US" altLang="ko-KR" sz="2700" dirty="0" smtClean="0"/>
                <a:t>.</a:t>
              </a:r>
              <a:r>
                <a:rPr lang="ko-KR" altLang="en-US" sz="2700" dirty="0" smtClean="0"/>
                <a:t>    </a:t>
              </a:r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smtClean="0"/>
                <a:t>프로젝트를 하면서 부족한 점에 대해서 잘 알게 되었고 팀원간의 의사소통이 확실히 중요하다고 생각되었습니다</a:t>
              </a:r>
              <a:r>
                <a:rPr lang="en-US" altLang="ko-KR" sz="2700" dirty="0" smtClean="0"/>
                <a:t>.</a:t>
              </a:r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 smtClean="0">
                <a:latin typeface="+mj-ea"/>
              </a:endParaRPr>
            </a:p>
            <a:p>
              <a:pPr algn="ctr"/>
              <a:r>
                <a:rPr lang="ko-KR" altLang="en-US" sz="2700" dirty="0" smtClean="0">
                  <a:latin typeface="+mj-ea"/>
                </a:rPr>
                <a:t>프로젝트를 하면서 새로운 기능들을 구현하는 부분들은 많이 </a:t>
              </a:r>
              <a:r>
                <a:rPr lang="ko-KR" altLang="en-US" sz="2700" dirty="0">
                  <a:latin typeface="+mj-ea"/>
                </a:rPr>
                <a:t>헤매고 </a:t>
              </a:r>
              <a:r>
                <a:rPr lang="ko-KR" altLang="en-US" sz="2700" dirty="0" smtClean="0">
                  <a:latin typeface="+mj-ea"/>
                </a:rPr>
                <a:t>어려웠지만 끝까지</a:t>
              </a:r>
              <a:endParaRPr lang="en-US" altLang="ko-KR" sz="2700" dirty="0">
                <a:latin typeface="+mj-ea"/>
              </a:endParaRPr>
            </a:p>
            <a:p>
              <a:pPr algn="ctr"/>
              <a:r>
                <a:rPr lang="ko-KR" altLang="en-US" sz="2700" dirty="0">
                  <a:latin typeface="+mj-ea"/>
                </a:rPr>
                <a:t>포기하지 </a:t>
              </a:r>
              <a:r>
                <a:rPr lang="ko-KR" altLang="en-US" sz="2700" dirty="0" smtClean="0">
                  <a:latin typeface="+mj-ea"/>
                </a:rPr>
                <a:t>않고 프로젝트를 함께 했기 때문에 너무 감사했습니다</a:t>
              </a:r>
              <a:r>
                <a:rPr lang="en-US" altLang="ko-KR" sz="2700" dirty="0" smtClean="0">
                  <a:latin typeface="+mj-ea"/>
                </a:rPr>
                <a:t>.</a:t>
              </a:r>
              <a:endParaRPr lang="ko-KR" altLang="en-US" sz="2700" dirty="0">
                <a:latin typeface="+mj-ea"/>
              </a:endParaRPr>
            </a:p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85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smtClean="0"/>
                <a:t>많은 데이터들을 수집하느라 자바 코드를 작성하는 것은 많이 못했지만 팀원들과 함께 했기에 잘 끝마칠 수 있던 것 같습니다</a:t>
              </a:r>
              <a:r>
                <a:rPr lang="en-US" altLang="ko-KR" sz="2700" smtClean="0"/>
                <a:t>.</a:t>
              </a:r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smtClean="0"/>
                <a:t>관리자 페이지에서 주문관리와 관련된 </a:t>
              </a:r>
              <a:r>
                <a:rPr lang="en-US" altLang="ko-KR" sz="2700" smtClean="0"/>
                <a:t>view </a:t>
              </a:r>
              <a:r>
                <a:rPr lang="ko-KR" altLang="en-US" sz="2700" smtClean="0"/>
                <a:t>페이지를 만들면 좋을 것 같습니다</a:t>
              </a:r>
              <a:r>
                <a:rPr lang="en-US" altLang="ko-KR" sz="2700" smtClean="0"/>
                <a:t>.</a:t>
              </a:r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800" smtClean="0"/>
            </a:p>
            <a:p>
              <a:pPr algn="ctr"/>
              <a:endParaRPr lang="en-US" altLang="ko-KR" sz="2800"/>
            </a:p>
            <a:p>
              <a:pPr algn="ctr"/>
              <a:r>
                <a:rPr lang="ko-KR" altLang="en-US" sz="2800" smtClean="0"/>
                <a:t>프로젝트를 </a:t>
              </a:r>
              <a:r>
                <a:rPr lang="ko-KR" altLang="en-US" sz="2800"/>
                <a:t>진행하면서 부족한 점들에 대해 알게 되었고</a:t>
              </a:r>
              <a:r>
                <a:rPr lang="en-US" altLang="ko-KR" sz="2800"/>
                <a:t>, </a:t>
              </a:r>
              <a:r>
                <a:rPr lang="ko-KR" altLang="en-US" sz="2800"/>
                <a:t>조원들과의 협업과 의사소통이 중요하다고 생각했습니다</a:t>
              </a:r>
              <a:r>
                <a:rPr lang="en-US" altLang="ko-KR" sz="2800"/>
                <a:t>.</a:t>
              </a:r>
              <a:endParaRPr lang="ko-KR" altLang="en-US" sz="2800"/>
            </a:p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smtClean="0"/>
                <a:t>프로젝트를 진행하면서 여러 기능들을 구현하기 위해 많이 해맸었지만</a:t>
              </a:r>
              <a:r>
                <a:rPr lang="en-US" altLang="ko-KR" sz="2700" smtClean="0"/>
                <a:t>.</a:t>
              </a:r>
              <a:r>
                <a:rPr lang="ko-KR" altLang="en-US" sz="2700" smtClean="0"/>
                <a:t>끝까지 함께 했기에 잘 마칠 수 있었습니다</a:t>
              </a:r>
              <a:r>
                <a:rPr lang="en-US" altLang="ko-KR" sz="2700" smtClean="0"/>
                <a:t>.</a:t>
              </a:r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88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09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612900"/>
            <a:ext cx="15356443" cy="8411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2986</Words>
  <Application>Microsoft Office PowerPoint</Application>
  <PresentationFormat>사용자 지정</PresentationFormat>
  <Paragraphs>842</Paragraphs>
  <Slides>88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5" baseType="lpstr">
      <vt:lpstr>나눔고딕</vt:lpstr>
      <vt:lpstr>맑은 고딕</vt:lpstr>
      <vt:lpstr>함초롬바탕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수행 경과(Brity RPA) / 프로세스 상세 내용</vt:lpstr>
      <vt:lpstr>프로젝트 수행 경과(Brity RPA) / 프로세스 상세 내용</vt:lpstr>
      <vt:lpstr>프로젝트 수행 경과(Brity RPA) / 프로세스 상세 내용</vt:lpstr>
      <vt:lpstr>프로젝트 활용 방안 및 기대 효과</vt:lpstr>
      <vt:lpstr>자체 평가 의견 - 강채윤</vt:lpstr>
      <vt:lpstr>자체 평가 의견 - 김범석</vt:lpstr>
      <vt:lpstr>자체 평가 의견 - 김지현</vt:lpstr>
      <vt:lpstr>자체 평가 의견 - 손유빈</vt:lpstr>
      <vt:lpstr>출처</vt:lpstr>
      <vt:lpstr> GitHub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90</cp:revision>
  <dcterms:created xsi:type="dcterms:W3CDTF">2006-08-16T00:00:00Z</dcterms:created>
  <dcterms:modified xsi:type="dcterms:W3CDTF">2024-11-13T09:37:42Z</dcterms:modified>
  <cp:version>0906.0100.01</cp:version>
</cp:coreProperties>
</file>